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3" r:id="rId4"/>
    <p:sldId id="264" r:id="rId5"/>
    <p:sldId id="279" r:id="rId6"/>
    <p:sldId id="265" r:id="rId7"/>
    <p:sldId id="274" r:id="rId8"/>
    <p:sldId id="275" r:id="rId9"/>
    <p:sldId id="267" r:id="rId10"/>
    <p:sldId id="277" r:id="rId11"/>
    <p:sldId id="276" r:id="rId12"/>
    <p:sldId id="278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-12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FA2F-00BD-144E-8105-C5D046083F8A}" type="datetimeFigureOut">
              <a:rPr lang="en-US" smtClean="0"/>
              <a:t>7/2/13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76CF-9468-CD4A-884C-0965B2513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56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FA2F-00BD-144E-8105-C5D046083F8A}" type="datetimeFigureOut">
              <a:rPr lang="en-US" smtClean="0"/>
              <a:t>7/2/13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76CF-9468-CD4A-884C-0965B2513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60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FA2F-00BD-144E-8105-C5D046083F8A}" type="datetimeFigureOut">
              <a:rPr lang="en-US" smtClean="0"/>
              <a:t>7/2/13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76CF-9468-CD4A-884C-0965B2513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7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FA2F-00BD-144E-8105-C5D046083F8A}" type="datetimeFigureOut">
              <a:rPr lang="en-US" smtClean="0"/>
              <a:t>7/2/13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76CF-9468-CD4A-884C-0965B2513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79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FA2F-00BD-144E-8105-C5D046083F8A}" type="datetimeFigureOut">
              <a:rPr lang="en-US" smtClean="0"/>
              <a:t>7/2/13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76CF-9468-CD4A-884C-0965B2513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6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FA2F-00BD-144E-8105-C5D046083F8A}" type="datetimeFigureOut">
              <a:rPr lang="en-US" smtClean="0"/>
              <a:t>7/2/13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76CF-9468-CD4A-884C-0965B2513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4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FA2F-00BD-144E-8105-C5D046083F8A}" type="datetimeFigureOut">
              <a:rPr lang="en-US" smtClean="0"/>
              <a:t>7/2/13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76CF-9468-CD4A-884C-0965B2513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4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FA2F-00BD-144E-8105-C5D046083F8A}" type="datetimeFigureOut">
              <a:rPr lang="en-US" smtClean="0"/>
              <a:t>7/2/13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76CF-9468-CD4A-884C-0965B2513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3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FA2F-00BD-144E-8105-C5D046083F8A}" type="datetimeFigureOut">
              <a:rPr lang="en-US" smtClean="0"/>
              <a:t>7/2/13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76CF-9468-CD4A-884C-0965B2513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65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FA2F-00BD-144E-8105-C5D046083F8A}" type="datetimeFigureOut">
              <a:rPr lang="en-US" smtClean="0"/>
              <a:t>7/2/13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76CF-9468-CD4A-884C-0965B2513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89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FA2F-00BD-144E-8105-C5D046083F8A}" type="datetimeFigureOut">
              <a:rPr lang="en-US" smtClean="0"/>
              <a:t>7/2/13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176CF-9468-CD4A-884C-0965B2513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7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3FA2F-00BD-144E-8105-C5D046083F8A}" type="datetimeFigureOut">
              <a:rPr lang="en-US" smtClean="0"/>
              <a:t>7/2/13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176CF-9468-CD4A-884C-0965B2513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71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f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JournalMap-logo-FINAL_tranparent.ti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79746" y="485463"/>
            <a:ext cx="9830352" cy="3395314"/>
          </a:xfrm>
          <a:prstGeom prst="rect">
            <a:avLst/>
          </a:prstGeom>
        </p:spPr>
      </p:pic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910507" y="4284315"/>
            <a:ext cx="3223151" cy="1312777"/>
          </a:xfrm>
          <a:ln w="12700" cmpd="sng"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Jason W. Karl, Ph.D.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Jeffrey K. </a:t>
            </a:r>
            <a:r>
              <a:rPr lang="en-US" sz="2400" dirty="0" err="1" smtClean="0">
                <a:solidFill>
                  <a:schemeClr val="tx2"/>
                </a:solidFill>
              </a:rPr>
              <a:t>Gillan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4946" y="6256283"/>
            <a:ext cx="12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3 July 2013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Subtitle 9"/>
          <p:cNvSpPr txBox="1">
            <a:spLocks/>
          </p:cNvSpPr>
          <p:nvPr/>
        </p:nvSpPr>
        <p:spPr>
          <a:xfrm>
            <a:off x="5156109" y="4292404"/>
            <a:ext cx="3095019" cy="1304688"/>
          </a:xfrm>
          <a:prstGeom prst="rect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2"/>
                </a:solidFill>
              </a:rPr>
              <a:t>Ty Montgomery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Richard Bliss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5480" y="3838228"/>
            <a:ext cx="956696" cy="953939"/>
          </a:xfrm>
          <a:prstGeom prst="rect">
            <a:avLst/>
          </a:prstGeom>
        </p:spPr>
      </p:pic>
      <p:pic>
        <p:nvPicPr>
          <p:cNvPr id="8" name="Picture 7" descr="JER_logo-color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69" y="3981176"/>
            <a:ext cx="952448" cy="606277"/>
          </a:xfrm>
          <a:prstGeom prst="rect">
            <a:avLst/>
          </a:prstGeom>
        </p:spPr>
      </p:pic>
      <p:pic>
        <p:nvPicPr>
          <p:cNvPr id="7" name="Picture 6" descr="usda_ars_logo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956" y="4104573"/>
            <a:ext cx="1027785" cy="35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94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August 2013</a:t>
            </a:r>
          </a:p>
          <a:p>
            <a:pPr lvl="1"/>
            <a:r>
              <a:rPr lang="en-US" dirty="0" smtClean="0"/>
              <a:t>Release </a:t>
            </a:r>
            <a:r>
              <a:rPr lang="en-US" dirty="0" err="1" smtClean="0"/>
              <a:t>JournalMap</a:t>
            </a:r>
            <a:r>
              <a:rPr lang="en-US" dirty="0" smtClean="0"/>
              <a:t> v2 website</a:t>
            </a:r>
          </a:p>
          <a:p>
            <a:pPr lvl="1"/>
            <a:r>
              <a:rPr lang="en-US" dirty="0" smtClean="0"/>
              <a:t>Publication of Geo-Semantic Search article (</a:t>
            </a:r>
            <a:r>
              <a:rPr lang="en-US" dirty="0" err="1" smtClean="0"/>
              <a:t>BioScience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Fall 2013</a:t>
            </a:r>
          </a:p>
          <a:p>
            <a:pPr lvl="1"/>
            <a:r>
              <a:rPr lang="en-US" dirty="0" smtClean="0"/>
              <a:t>Initiate T&amp;F pilot project</a:t>
            </a:r>
          </a:p>
          <a:p>
            <a:pPr lvl="1"/>
            <a:r>
              <a:rPr lang="en-US" dirty="0" smtClean="0"/>
              <a:t>Marketing </a:t>
            </a:r>
            <a:r>
              <a:rPr lang="en-US" dirty="0" err="1" smtClean="0"/>
              <a:t>JournalMap</a:t>
            </a:r>
            <a:r>
              <a:rPr lang="en-US" dirty="0" smtClean="0"/>
              <a:t> &amp; geo-semantic search idea</a:t>
            </a:r>
          </a:p>
          <a:p>
            <a:pPr lvl="2"/>
            <a:r>
              <a:rPr lang="en-US" dirty="0" smtClean="0"/>
              <a:t>Content entry</a:t>
            </a:r>
          </a:p>
          <a:p>
            <a:pPr lvl="1"/>
            <a:r>
              <a:rPr lang="en-US" dirty="0" smtClean="0"/>
              <a:t>Develop </a:t>
            </a:r>
            <a:r>
              <a:rPr lang="en-US" dirty="0" err="1" smtClean="0"/>
              <a:t>JournalMap</a:t>
            </a:r>
            <a:r>
              <a:rPr lang="en-US" dirty="0" smtClean="0"/>
              <a:t> data services</a:t>
            </a:r>
          </a:p>
          <a:p>
            <a:r>
              <a:rPr lang="en-US" dirty="0" smtClean="0"/>
              <a:t>Winter 2013/2014</a:t>
            </a:r>
          </a:p>
          <a:p>
            <a:pPr lvl="1"/>
            <a:r>
              <a:rPr lang="en-US" dirty="0" smtClean="0"/>
              <a:t>Complete T&amp;F pilot – review outcomes</a:t>
            </a:r>
          </a:p>
          <a:p>
            <a:pPr lvl="1"/>
            <a:r>
              <a:rPr lang="en-US" dirty="0" smtClean="0"/>
              <a:t>Workshop – location publication standards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6099" y="132071"/>
            <a:ext cx="5773738" cy="114300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JournalMap</a:t>
            </a:r>
            <a:r>
              <a:rPr lang="en-US" sz="4000" dirty="0" smtClean="0"/>
              <a:t> </a:t>
            </a:r>
            <a:r>
              <a:rPr lang="en-US" sz="4000" dirty="0" smtClean="0"/>
              <a:t>Timeline</a:t>
            </a:r>
            <a:endParaRPr lang="en-US" sz="4000" dirty="0"/>
          </a:p>
        </p:txBody>
      </p:sp>
      <p:pic>
        <p:nvPicPr>
          <p:cNvPr id="5" name="Picture 4" descr="JournalMap-logo-FINAL_tranparent.ti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837" y="185652"/>
            <a:ext cx="3154163" cy="108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89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5071"/>
            <a:ext cx="8229600" cy="503632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Shared</a:t>
            </a:r>
          </a:p>
          <a:p>
            <a:pPr lvl="1"/>
            <a:r>
              <a:rPr lang="en-US" dirty="0"/>
              <a:t>Finalize T&amp;F pilot project</a:t>
            </a:r>
          </a:p>
          <a:p>
            <a:pPr lvl="1"/>
            <a:r>
              <a:rPr lang="en-US" dirty="0"/>
              <a:t>Define </a:t>
            </a:r>
            <a:r>
              <a:rPr lang="en-US" dirty="0" err="1"/>
              <a:t>JournalMap</a:t>
            </a:r>
            <a:r>
              <a:rPr lang="en-US" dirty="0"/>
              <a:t> </a:t>
            </a:r>
            <a:r>
              <a:rPr lang="en-US" dirty="0" smtClean="0"/>
              <a:t>data services (embedding/sharing)</a:t>
            </a:r>
            <a:endParaRPr lang="en-US" dirty="0"/>
          </a:p>
          <a:p>
            <a:r>
              <a:rPr lang="en-US" dirty="0" smtClean="0"/>
              <a:t>Jornada/The Other Firm</a:t>
            </a:r>
          </a:p>
          <a:p>
            <a:pPr lvl="1"/>
            <a:r>
              <a:rPr lang="en-US" dirty="0" smtClean="0"/>
              <a:t>Finish/release </a:t>
            </a:r>
            <a:r>
              <a:rPr lang="en-US" dirty="0" err="1" smtClean="0"/>
              <a:t>JournalMap</a:t>
            </a:r>
            <a:r>
              <a:rPr lang="en-US" dirty="0" smtClean="0"/>
              <a:t> v2 – content entry system</a:t>
            </a:r>
          </a:p>
          <a:p>
            <a:pPr lvl="1"/>
            <a:r>
              <a:rPr lang="en-US" dirty="0" smtClean="0"/>
              <a:t>Develop </a:t>
            </a:r>
            <a:r>
              <a:rPr lang="en-US" dirty="0" err="1" smtClean="0"/>
              <a:t>JournalMap</a:t>
            </a:r>
            <a:r>
              <a:rPr lang="en-US" dirty="0" smtClean="0"/>
              <a:t> data services</a:t>
            </a:r>
          </a:p>
          <a:p>
            <a:pPr lvl="1"/>
            <a:r>
              <a:rPr lang="en-US" dirty="0" smtClean="0"/>
              <a:t>Geo-tag journal articles</a:t>
            </a:r>
          </a:p>
          <a:p>
            <a:pPr lvl="1"/>
            <a:r>
              <a:rPr lang="en-US" dirty="0" smtClean="0"/>
              <a:t>Track traffic through </a:t>
            </a:r>
            <a:r>
              <a:rPr lang="en-US" dirty="0" err="1" smtClean="0"/>
              <a:t>JournalMap</a:t>
            </a:r>
            <a:r>
              <a:rPr lang="en-US" dirty="0"/>
              <a:t> </a:t>
            </a:r>
            <a:r>
              <a:rPr lang="en-US" dirty="0" smtClean="0"/>
              <a:t>data services</a:t>
            </a:r>
          </a:p>
          <a:p>
            <a:pPr lvl="1"/>
            <a:r>
              <a:rPr lang="en-US" dirty="0" smtClean="0"/>
              <a:t>Coordinate efforts to define location reporting standards</a:t>
            </a:r>
          </a:p>
          <a:p>
            <a:r>
              <a:rPr lang="en-US" dirty="0" smtClean="0"/>
              <a:t>Taylor &amp; Francis</a:t>
            </a:r>
          </a:p>
          <a:p>
            <a:pPr lvl="1"/>
            <a:r>
              <a:rPr lang="en-US" dirty="0"/>
              <a:t>Finalize pilot approval</a:t>
            </a:r>
          </a:p>
          <a:p>
            <a:pPr lvl="1"/>
            <a:r>
              <a:rPr lang="en-US" dirty="0" smtClean="0"/>
              <a:t>Provide article XML/access</a:t>
            </a:r>
          </a:p>
          <a:p>
            <a:pPr lvl="1"/>
            <a:r>
              <a:rPr lang="en-US" dirty="0" smtClean="0"/>
              <a:t>Help define location reporting standards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6099" y="132071"/>
            <a:ext cx="577373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Next Steps</a:t>
            </a:r>
            <a:endParaRPr lang="en-US" dirty="0"/>
          </a:p>
        </p:txBody>
      </p:sp>
      <p:pic>
        <p:nvPicPr>
          <p:cNvPr id="6" name="Picture 5" descr="JournalMap-logo-FINAL_tranparent.ti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837" y="185652"/>
            <a:ext cx="3154163" cy="108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04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51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19518"/>
            <a:ext cx="7765210" cy="635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03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700" y="274638"/>
            <a:ext cx="8094689" cy="658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15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486078"/>
            <a:ext cx="8229600" cy="6123003"/>
          </a:xfrm>
        </p:spPr>
      </p:pic>
    </p:spTree>
    <p:extLst>
      <p:ext uri="{BB962C8B-B14F-4D97-AF65-F5344CB8AC3E}">
        <p14:creationId xmlns:p14="http://schemas.microsoft.com/office/powerpoint/2010/main" val="391028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650874"/>
            <a:ext cx="8229600" cy="6207125"/>
          </a:xfrm>
        </p:spPr>
      </p:pic>
    </p:spTree>
    <p:extLst>
      <p:ext uri="{BB962C8B-B14F-4D97-AF65-F5344CB8AC3E}">
        <p14:creationId xmlns:p14="http://schemas.microsoft.com/office/powerpoint/2010/main" val="2763708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00" y="0"/>
            <a:ext cx="8094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5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3692" y="1496942"/>
            <a:ext cx="6020872" cy="4687942"/>
          </a:xfrm>
        </p:spPr>
      </p:pic>
    </p:spTree>
    <p:extLst>
      <p:ext uri="{BB962C8B-B14F-4D97-AF65-F5344CB8AC3E}">
        <p14:creationId xmlns:p14="http://schemas.microsoft.com/office/powerpoint/2010/main" val="44100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047075" y="5230114"/>
            <a:ext cx="2743200" cy="1219204"/>
            <a:chOff x="2047075" y="5230114"/>
            <a:chExt cx="2743200" cy="1219204"/>
          </a:xfrm>
        </p:grpSpPr>
        <p:sp>
          <p:nvSpPr>
            <p:cNvPr id="13" name="Rounded Rectangle 12"/>
            <p:cNvSpPr/>
            <p:nvPr/>
          </p:nvSpPr>
          <p:spPr>
            <a:xfrm>
              <a:off x="2047075" y="5230114"/>
              <a:ext cx="2743200" cy="121920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708691" y="5382518"/>
              <a:ext cx="914400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Specific location</a:t>
              </a:r>
              <a:endParaRPr lang="en-US" sz="1400" dirty="0"/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16200000">
              <a:off x="1709336" y="5567853"/>
              <a:ext cx="1219204" cy="543725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27432" rIns="27432" rtlCol="0" anchor="ctr"/>
            <a:lstStyle/>
            <a:p>
              <a:pPr algn="ctr">
                <a:lnSpc>
                  <a:spcPct val="85000"/>
                </a:lnSpc>
              </a:pPr>
              <a:r>
                <a:rPr lang="en-US" sz="1500" b="1" dirty="0" smtClean="0"/>
                <a:t>Geo-semantic</a:t>
              </a:r>
              <a:r>
                <a:rPr lang="en-US" sz="1600" b="1" dirty="0" smtClean="0"/>
                <a:t> </a:t>
              </a:r>
              <a:r>
                <a:rPr lang="en-US" sz="1600" b="1" dirty="0"/>
                <a:t>s</a:t>
              </a:r>
              <a:r>
                <a:rPr lang="en-US" sz="1600" b="1" dirty="0" smtClean="0"/>
                <a:t>earch</a:t>
              </a:r>
              <a:endParaRPr lang="en-US" sz="1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1" y="285665"/>
            <a:ext cx="4737099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Geographic-based literature searching</a:t>
            </a:r>
            <a:endParaRPr lang="en-US" sz="4000" dirty="0"/>
          </a:p>
        </p:txBody>
      </p:sp>
      <p:sp>
        <p:nvSpPr>
          <p:cNvPr id="5" name="Oval 4"/>
          <p:cNvSpPr/>
          <p:nvPr/>
        </p:nvSpPr>
        <p:spPr>
          <a:xfrm>
            <a:off x="3733801" y="2606308"/>
            <a:ext cx="4800600" cy="2819400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267201" y="3520708"/>
            <a:ext cx="990600" cy="9144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/>
              <a:t>Relevant </a:t>
            </a:r>
            <a:br>
              <a:rPr lang="en-US" sz="1100" b="1" dirty="0" smtClean="0"/>
            </a:br>
            <a:r>
              <a:rPr lang="en-US" sz="1100" b="1" dirty="0" smtClean="0"/>
              <a:t>to location</a:t>
            </a:r>
          </a:p>
        </p:txBody>
      </p:sp>
      <p:sp>
        <p:nvSpPr>
          <p:cNvPr id="7" name="Oval 6"/>
          <p:cNvSpPr/>
          <p:nvPr/>
        </p:nvSpPr>
        <p:spPr>
          <a:xfrm>
            <a:off x="6019801" y="3215908"/>
            <a:ext cx="1790700" cy="17526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Relevant by similar ecological context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3144" y="2801154"/>
            <a:ext cx="1751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Relevant to theme</a:t>
            </a:r>
            <a:endParaRPr lang="en-US" sz="16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642938" y="3662928"/>
            <a:ext cx="2252662" cy="1219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Question: 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e.g., soil erosion in North American Southwest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14" idx="0"/>
            <a:endCxn id="6" idx="3"/>
          </p:cNvCxnSpPr>
          <p:nvPr/>
        </p:nvCxnSpPr>
        <p:spPr>
          <a:xfrm flipV="1">
            <a:off x="3165891" y="4301197"/>
            <a:ext cx="1246380" cy="1081321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0"/>
          </p:cNvCxnSpPr>
          <p:nvPr/>
        </p:nvCxnSpPr>
        <p:spPr>
          <a:xfrm flipV="1">
            <a:off x="4229101" y="4435108"/>
            <a:ext cx="1905000" cy="94741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3"/>
          </p:cNvCxnSpPr>
          <p:nvPr/>
        </p:nvCxnSpPr>
        <p:spPr>
          <a:xfrm>
            <a:off x="3581399" y="2837224"/>
            <a:ext cx="685802" cy="302484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c 19"/>
          <p:cNvSpPr/>
          <p:nvPr/>
        </p:nvSpPr>
        <p:spPr>
          <a:xfrm rot="4508652">
            <a:off x="2272145" y="3189224"/>
            <a:ext cx="914399" cy="947410"/>
          </a:xfrm>
          <a:prstGeom prst="arc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/>
          <p:cNvSpPr/>
          <p:nvPr/>
        </p:nvSpPr>
        <p:spPr>
          <a:xfrm rot="17091348" flipV="1">
            <a:off x="2251492" y="4497843"/>
            <a:ext cx="914399" cy="947410"/>
          </a:xfrm>
          <a:prstGeom prst="arc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733801" y="5382518"/>
            <a:ext cx="99059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432" rIns="27432" rtlCol="0" anchor="ctr"/>
          <a:lstStyle/>
          <a:p>
            <a:pPr algn="ctr"/>
            <a:r>
              <a:rPr lang="en-US" sz="1400" dirty="0" smtClean="0"/>
              <a:t>Ecologically similar </a:t>
            </a:r>
            <a:r>
              <a:rPr lang="en-US" sz="1400" dirty="0"/>
              <a:t>a</a:t>
            </a:r>
            <a:r>
              <a:rPr lang="en-US" sz="1400" dirty="0" smtClean="0"/>
              <a:t>reas</a:t>
            </a:r>
            <a:endParaRPr lang="en-US" sz="1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1905000" y="2273129"/>
            <a:ext cx="1676399" cy="1128188"/>
            <a:chOff x="1905000" y="1691211"/>
            <a:chExt cx="1676399" cy="1128188"/>
          </a:xfrm>
        </p:grpSpPr>
        <p:sp>
          <p:nvSpPr>
            <p:cNvPr id="12" name="Rounded Rectangle 11"/>
            <p:cNvSpPr/>
            <p:nvPr/>
          </p:nvSpPr>
          <p:spPr>
            <a:xfrm>
              <a:off x="2047074" y="1691213"/>
              <a:ext cx="1534325" cy="1128185"/>
            </a:xfrm>
            <a:prstGeom prst="roundRect">
              <a:avLst>
                <a:gd name="adj" fmla="val 985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 Same Side Corner Rectangle 15"/>
            <p:cNvSpPr/>
            <p:nvPr/>
          </p:nvSpPr>
          <p:spPr>
            <a:xfrm rot="16200000">
              <a:off x="1564344" y="2031867"/>
              <a:ext cx="1128188" cy="446875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</a:pPr>
              <a:r>
                <a:rPr lang="en-US" sz="1600" b="1" dirty="0" smtClean="0"/>
                <a:t>Semantic search</a:t>
              </a:r>
              <a:endParaRPr lang="en-US" sz="16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51875" y="1778977"/>
              <a:ext cx="122952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7160" indent="-137160">
                <a:buFont typeface="Arial" pitchFamily="34" charset="0"/>
                <a:buChar char="•"/>
              </a:pPr>
              <a:r>
                <a:rPr lang="en-US" sz="1400" dirty="0" smtClean="0"/>
                <a:t>Theme</a:t>
              </a:r>
            </a:p>
            <a:p>
              <a:pPr marL="137160" indent="-137160">
                <a:buFont typeface="Arial" pitchFamily="34" charset="0"/>
                <a:buChar char="•"/>
              </a:pPr>
              <a:r>
                <a:rPr lang="en-US" sz="1400" dirty="0" smtClean="0"/>
                <a:t>Place name</a:t>
              </a:r>
            </a:p>
            <a:p>
              <a:pPr marL="137160" indent="-137160">
                <a:buFont typeface="Arial" pitchFamily="34" charset="0"/>
                <a:buChar char="•"/>
              </a:pPr>
              <a:r>
                <a:rPr lang="en-US" sz="1400" dirty="0" smtClean="0"/>
                <a:t>General context</a:t>
              </a:r>
              <a:endParaRPr lang="en-US" sz="1400" dirty="0"/>
            </a:p>
          </p:txBody>
        </p:sp>
      </p:grpSp>
      <p:pic>
        <p:nvPicPr>
          <p:cNvPr id="25" name="Picture 24" descr="JournalMap-logo-FINAL_tranparent.ti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837" y="185652"/>
            <a:ext cx="3154163" cy="108941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581155" y="2042295"/>
            <a:ext cx="1105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Results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78868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1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042" y="132071"/>
            <a:ext cx="4691824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Example: </a:t>
            </a:r>
            <a:r>
              <a:rPr lang="en-US" sz="2800" dirty="0" err="1" smtClean="0"/>
              <a:t>Chihuahuan</a:t>
            </a:r>
            <a:r>
              <a:rPr lang="en-US" sz="2800" dirty="0" smtClean="0"/>
              <a:t> Desert Ecology Studies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660" y="1195695"/>
            <a:ext cx="6974520" cy="55829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982" y="4416948"/>
            <a:ext cx="3049686" cy="181588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Web of Knowledge Search for “</a:t>
            </a:r>
            <a:r>
              <a:rPr lang="en-US" sz="1400" dirty="0" err="1" smtClean="0"/>
              <a:t>Chihuahuan</a:t>
            </a:r>
            <a:r>
              <a:rPr lang="en-US" sz="1400" dirty="0" smtClean="0"/>
              <a:t> Desert” in ecology journals.</a:t>
            </a:r>
            <a:br>
              <a:rPr lang="en-US" sz="1400" dirty="0" smtClean="0"/>
            </a:br>
            <a:r>
              <a:rPr lang="en-US" sz="1400" b="1" dirty="0" smtClean="0"/>
              <a:t>784 articles </a:t>
            </a:r>
            <a:r>
              <a:rPr lang="en-US" sz="1400" dirty="0" smtClean="0"/>
              <a:t>could be mapped</a:t>
            </a:r>
          </a:p>
          <a:p>
            <a:pPr marL="285750" indent="-285750">
              <a:buFont typeface="Arial"/>
              <a:buChar char="•"/>
            </a:pPr>
            <a:r>
              <a:rPr lang="en-US" sz="1400" b="1" dirty="0" smtClean="0"/>
              <a:t>282 (36%) </a:t>
            </a:r>
            <a:r>
              <a:rPr lang="en-US" sz="1400" dirty="0" smtClean="0"/>
              <a:t>actually in </a:t>
            </a:r>
            <a:r>
              <a:rPr lang="en-US" sz="1400" dirty="0" err="1" smtClean="0"/>
              <a:t>Chihuahan</a:t>
            </a:r>
            <a:r>
              <a:rPr lang="en-US" sz="1400" dirty="0" smtClean="0"/>
              <a:t> Desert</a:t>
            </a:r>
          </a:p>
          <a:p>
            <a:pPr marL="285750" indent="-285750">
              <a:buFont typeface="Arial"/>
              <a:buChar char="•"/>
            </a:pPr>
            <a:r>
              <a:rPr lang="en-US" sz="1400" i="1" dirty="0" smtClean="0"/>
              <a:t>Doesn’t represent myriad articles in the area not using place name term</a:t>
            </a:r>
            <a:endParaRPr lang="en-US" sz="1400" i="1" dirty="0"/>
          </a:p>
        </p:txBody>
      </p:sp>
      <p:pic>
        <p:nvPicPr>
          <p:cNvPr id="10" name="Picture 9" descr="JournalMap-logo-FINAL_tranparent.t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837" y="23852"/>
            <a:ext cx="3154163" cy="108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97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67" y="185652"/>
            <a:ext cx="5888569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Challenge: Extracting location information from published studies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0" t="3989" r="1062"/>
          <a:stretch/>
        </p:blipFill>
        <p:spPr>
          <a:xfrm>
            <a:off x="1073326" y="1811030"/>
            <a:ext cx="2445978" cy="1677750"/>
          </a:xfrm>
          <a:prstGeom prst="roundRect">
            <a:avLst>
              <a:gd name="adj" fmla="val 405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1407" y="1811030"/>
            <a:ext cx="3637253" cy="1508538"/>
          </a:xfrm>
          <a:prstGeom prst="roundRect">
            <a:avLst>
              <a:gd name="adj" fmla="val 679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280" y="3998377"/>
            <a:ext cx="5057879" cy="2615811"/>
          </a:xfrm>
          <a:prstGeom prst="roundRect">
            <a:avLst>
              <a:gd name="adj" fmla="val 202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268" y="4212890"/>
            <a:ext cx="3262036" cy="1683420"/>
          </a:xfrm>
          <a:prstGeom prst="roundRect">
            <a:avLst>
              <a:gd name="adj" fmla="val 642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JournalMap-logo-FINAL_tranparent.tif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631" y="185652"/>
            <a:ext cx="3647369" cy="12597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73326" y="1910019"/>
            <a:ext cx="2445978" cy="330381"/>
          </a:xfrm>
          <a:prstGeom prst="rect">
            <a:avLst/>
          </a:prstGeom>
          <a:noFill/>
          <a:ln w="381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31406" y="2384942"/>
            <a:ext cx="1222989" cy="185839"/>
          </a:xfrm>
          <a:prstGeom prst="rect">
            <a:avLst/>
          </a:prstGeom>
          <a:noFill/>
          <a:ln w="381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2346" y="4914427"/>
            <a:ext cx="1173075" cy="183372"/>
          </a:xfrm>
          <a:prstGeom prst="rect">
            <a:avLst/>
          </a:prstGeom>
          <a:noFill/>
          <a:ln w="381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94007" y="4212890"/>
            <a:ext cx="801379" cy="2175463"/>
          </a:xfrm>
          <a:prstGeom prst="rect">
            <a:avLst/>
          </a:prstGeom>
          <a:noFill/>
          <a:ln w="381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2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Initiate a pilot project with Taylor &amp; Francis</a:t>
            </a:r>
          </a:p>
          <a:p>
            <a:pPr lvl="1"/>
            <a:r>
              <a:rPr lang="en-US" dirty="0" smtClean="0"/>
              <a:t>Develop a workflow/system for large-scale article geo-tagging</a:t>
            </a:r>
          </a:p>
          <a:p>
            <a:pPr lvl="1"/>
            <a:r>
              <a:rPr lang="en-US" dirty="0" smtClean="0"/>
              <a:t>Demonstrate “automated” article geo-tagging</a:t>
            </a:r>
          </a:p>
          <a:p>
            <a:pPr lvl="1"/>
            <a:r>
              <a:rPr lang="en-US" dirty="0" smtClean="0"/>
              <a:t>Determine cost effectiveness of article geo-tagging</a:t>
            </a:r>
          </a:p>
          <a:p>
            <a:pPr lvl="1"/>
            <a:r>
              <a:rPr lang="en-US" dirty="0" smtClean="0"/>
              <a:t>Define services for sharing </a:t>
            </a:r>
            <a:r>
              <a:rPr lang="en-US" dirty="0" err="1" smtClean="0"/>
              <a:t>JournalMap</a:t>
            </a:r>
            <a:r>
              <a:rPr lang="en-US" dirty="0" smtClean="0"/>
              <a:t> data with other sites</a:t>
            </a:r>
          </a:p>
          <a:p>
            <a:r>
              <a:rPr lang="en-US" dirty="0" smtClean="0"/>
              <a:t>Promote idea of geographic literature searching</a:t>
            </a:r>
          </a:p>
          <a:p>
            <a:pPr lvl="1"/>
            <a:r>
              <a:rPr lang="en-US" dirty="0" smtClean="0"/>
              <a:t>Demonstrate value of idea with a large number of articles</a:t>
            </a:r>
          </a:p>
          <a:p>
            <a:pPr lvl="1"/>
            <a:r>
              <a:rPr lang="en-US" dirty="0" smtClean="0"/>
              <a:t>Increase ease of literature discovery and relevance of search results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20701" y="285665"/>
            <a:ext cx="4737099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Mutual Goals</a:t>
            </a:r>
            <a:endParaRPr lang="en-US" sz="4000" dirty="0"/>
          </a:p>
        </p:txBody>
      </p:sp>
      <p:pic>
        <p:nvPicPr>
          <p:cNvPr id="6" name="Picture 5" descr="JournalMap-logo-FINAL_tranparent.ti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7387" y="185652"/>
            <a:ext cx="3856614" cy="133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89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88" y="123816"/>
            <a:ext cx="62103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Automating article geo-tagging</a:t>
            </a:r>
            <a:endParaRPr lang="en-US" sz="3600" dirty="0"/>
          </a:p>
        </p:txBody>
      </p:sp>
      <p:sp>
        <p:nvSpPr>
          <p:cNvPr id="4" name="Multidocument 3"/>
          <p:cNvSpPr/>
          <p:nvPr/>
        </p:nvSpPr>
        <p:spPr>
          <a:xfrm>
            <a:off x="412457" y="3263900"/>
            <a:ext cx="762000" cy="762000"/>
          </a:xfrm>
          <a:prstGeom prst="flowChartMulti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NLM-formatted XML </a:t>
            </a:r>
            <a:endParaRPr lang="en-US" sz="900" dirty="0"/>
          </a:p>
        </p:txBody>
      </p:sp>
      <p:sp>
        <p:nvSpPr>
          <p:cNvPr id="5" name="Process 4"/>
          <p:cNvSpPr/>
          <p:nvPr/>
        </p:nvSpPr>
        <p:spPr>
          <a:xfrm>
            <a:off x="1631657" y="3903469"/>
            <a:ext cx="762000" cy="381000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Parse Coordinates</a:t>
            </a:r>
            <a:endParaRPr lang="en-US" sz="900" dirty="0"/>
          </a:p>
        </p:txBody>
      </p:sp>
      <p:sp>
        <p:nvSpPr>
          <p:cNvPr id="6" name="Process 5"/>
          <p:cNvSpPr/>
          <p:nvPr/>
        </p:nvSpPr>
        <p:spPr>
          <a:xfrm>
            <a:off x="2012657" y="2578100"/>
            <a:ext cx="990600" cy="381000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Parse Citation, Abstract, </a:t>
            </a:r>
            <a:r>
              <a:rPr lang="en-US" sz="900" dirty="0" err="1" smtClean="0"/>
              <a:t>Kwds</a:t>
            </a:r>
            <a:endParaRPr lang="en-US" sz="900" dirty="0"/>
          </a:p>
        </p:txBody>
      </p:sp>
      <p:sp>
        <p:nvSpPr>
          <p:cNvPr id="7" name="Process 6"/>
          <p:cNvSpPr/>
          <p:nvPr/>
        </p:nvSpPr>
        <p:spPr>
          <a:xfrm>
            <a:off x="4451057" y="3263900"/>
            <a:ext cx="990600" cy="457200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Attribute locations with spatial layer info</a:t>
            </a:r>
            <a:endParaRPr lang="en-US" sz="900" dirty="0"/>
          </a:p>
        </p:txBody>
      </p:sp>
      <p:sp>
        <p:nvSpPr>
          <p:cNvPr id="8" name="Magnetic Disk 7"/>
          <p:cNvSpPr/>
          <p:nvPr/>
        </p:nvSpPr>
        <p:spPr>
          <a:xfrm>
            <a:off x="7346657" y="4545012"/>
            <a:ext cx="990600" cy="762000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JournalMap</a:t>
            </a:r>
            <a:r>
              <a:rPr lang="en-US" sz="1200" dirty="0" smtClean="0"/>
              <a:t> Database</a:t>
            </a:r>
            <a:endParaRPr lang="en-US" sz="1200" dirty="0"/>
          </a:p>
        </p:txBody>
      </p:sp>
      <p:sp>
        <p:nvSpPr>
          <p:cNvPr id="9" name="Process 8"/>
          <p:cNvSpPr/>
          <p:nvPr/>
        </p:nvSpPr>
        <p:spPr>
          <a:xfrm>
            <a:off x="6508457" y="3263900"/>
            <a:ext cx="838200" cy="457200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Upload to </a:t>
            </a:r>
            <a:r>
              <a:rPr lang="en-US" sz="1050" dirty="0" err="1" smtClean="0"/>
              <a:t>JMap</a:t>
            </a:r>
            <a:endParaRPr lang="en-US" sz="1050" dirty="0"/>
          </a:p>
        </p:txBody>
      </p:sp>
      <p:cxnSp>
        <p:nvCxnSpPr>
          <p:cNvPr id="11" name="Straight Arrow Connector 10"/>
          <p:cNvCxnSpPr>
            <a:stCxn id="7" idx="3"/>
            <a:endCxn id="9" idx="1"/>
          </p:cNvCxnSpPr>
          <p:nvPr/>
        </p:nvCxnSpPr>
        <p:spPr>
          <a:xfrm>
            <a:off x="5441657" y="34925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9" idx="3"/>
            <a:endCxn id="8" idx="1"/>
          </p:cNvCxnSpPr>
          <p:nvPr/>
        </p:nvCxnSpPr>
        <p:spPr>
          <a:xfrm>
            <a:off x="7346657" y="3492500"/>
            <a:ext cx="495300" cy="10525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5" idx="1"/>
          </p:cNvCxnSpPr>
          <p:nvPr/>
        </p:nvCxnSpPr>
        <p:spPr>
          <a:xfrm>
            <a:off x="1174457" y="3644900"/>
            <a:ext cx="457200" cy="449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6" idx="1"/>
          </p:cNvCxnSpPr>
          <p:nvPr/>
        </p:nvCxnSpPr>
        <p:spPr>
          <a:xfrm flipV="1">
            <a:off x="1174457" y="2768600"/>
            <a:ext cx="838200" cy="876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Decision 14"/>
          <p:cNvSpPr/>
          <p:nvPr/>
        </p:nvSpPr>
        <p:spPr>
          <a:xfrm>
            <a:off x="2698457" y="3873500"/>
            <a:ext cx="685800" cy="440938"/>
          </a:xfrm>
          <a:prstGeom prst="flowChartDecision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/>
            <a:r>
              <a:rPr lang="en-US" sz="800" dirty="0" err="1" smtClean="0"/>
              <a:t>Coords</a:t>
            </a:r>
            <a:r>
              <a:rPr lang="en-US" sz="800" dirty="0" smtClean="0"/>
              <a:t>. Found?</a:t>
            </a:r>
            <a:endParaRPr lang="en-US" sz="800" dirty="0"/>
          </a:p>
        </p:txBody>
      </p:sp>
      <p:cxnSp>
        <p:nvCxnSpPr>
          <p:cNvPr id="16" name="Straight Arrow Connector 15"/>
          <p:cNvCxnSpPr>
            <a:stCxn id="5" idx="3"/>
            <a:endCxn id="15" idx="1"/>
          </p:cNvCxnSpPr>
          <p:nvPr/>
        </p:nvCxnSpPr>
        <p:spPr>
          <a:xfrm>
            <a:off x="2393657" y="4093969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3"/>
            <a:endCxn id="7" idx="1"/>
          </p:cNvCxnSpPr>
          <p:nvPr/>
        </p:nvCxnSpPr>
        <p:spPr>
          <a:xfrm flipV="1">
            <a:off x="3384257" y="3492500"/>
            <a:ext cx="1066800" cy="601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789299">
            <a:off x="3629503" y="3590295"/>
            <a:ext cx="3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Yes</a:t>
            </a:r>
            <a:endParaRPr lang="en-US" sz="1100" dirty="0"/>
          </a:p>
        </p:txBody>
      </p:sp>
      <p:cxnSp>
        <p:nvCxnSpPr>
          <p:cNvPr id="19" name="Straight Arrow Connector 18"/>
          <p:cNvCxnSpPr>
            <a:stCxn id="15" idx="3"/>
            <a:endCxn id="20" idx="0"/>
          </p:cNvCxnSpPr>
          <p:nvPr/>
        </p:nvCxnSpPr>
        <p:spPr>
          <a:xfrm>
            <a:off x="3384257" y="4093969"/>
            <a:ext cx="987425" cy="5637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Process 19"/>
          <p:cNvSpPr/>
          <p:nvPr/>
        </p:nvSpPr>
        <p:spPr>
          <a:xfrm>
            <a:off x="3800182" y="4657722"/>
            <a:ext cx="1143000" cy="533400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Geometry Creation with map interface</a:t>
            </a:r>
            <a:endParaRPr lang="en-US" sz="900" dirty="0"/>
          </a:p>
        </p:txBody>
      </p:sp>
      <p:sp>
        <p:nvSpPr>
          <p:cNvPr id="21" name="Process 20"/>
          <p:cNvSpPr/>
          <p:nvPr/>
        </p:nvSpPr>
        <p:spPr>
          <a:xfrm>
            <a:off x="5441657" y="4697412"/>
            <a:ext cx="990600" cy="457200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Attribute locations with spatial layer info</a:t>
            </a:r>
            <a:endParaRPr lang="en-US" sz="900" dirty="0"/>
          </a:p>
        </p:txBody>
      </p:sp>
      <p:cxnSp>
        <p:nvCxnSpPr>
          <p:cNvPr id="22" name="Straight Arrow Connector 21"/>
          <p:cNvCxnSpPr>
            <a:stCxn id="20" idx="3"/>
            <a:endCxn id="21" idx="1"/>
          </p:cNvCxnSpPr>
          <p:nvPr/>
        </p:nvCxnSpPr>
        <p:spPr>
          <a:xfrm>
            <a:off x="4943182" y="4924422"/>
            <a:ext cx="498475" cy="15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3"/>
            <a:endCxn id="8" idx="2"/>
          </p:cNvCxnSpPr>
          <p:nvPr/>
        </p:nvCxnSpPr>
        <p:spPr>
          <a:xfrm>
            <a:off x="6432257" y="4926012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874398">
            <a:off x="3529730" y="4236322"/>
            <a:ext cx="3501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No</a:t>
            </a:r>
            <a:endParaRPr lang="en-US" sz="1100" dirty="0"/>
          </a:p>
        </p:txBody>
      </p:sp>
      <p:cxnSp>
        <p:nvCxnSpPr>
          <p:cNvPr id="25" name="Elbow Connector 24"/>
          <p:cNvCxnSpPr>
            <a:stCxn id="8" idx="3"/>
            <a:endCxn id="20" idx="2"/>
          </p:cNvCxnSpPr>
          <p:nvPr/>
        </p:nvCxnSpPr>
        <p:spPr>
          <a:xfrm rot="5400000" flipH="1">
            <a:off x="6048875" y="3513930"/>
            <a:ext cx="115890" cy="3470275"/>
          </a:xfrm>
          <a:prstGeom prst="bentConnector3">
            <a:avLst>
              <a:gd name="adj1" fmla="val -19725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3"/>
            <a:endCxn id="9" idx="0"/>
          </p:cNvCxnSpPr>
          <p:nvPr/>
        </p:nvCxnSpPr>
        <p:spPr>
          <a:xfrm>
            <a:off x="3003257" y="2768600"/>
            <a:ext cx="3924300" cy="4953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JournalMap-logo-FINAL_tranparent.ti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837" y="185652"/>
            <a:ext cx="3154163" cy="108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35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2ScreenShot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4084"/>
            <a:ext cx="9144000" cy="510284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42994"/>
            <a:ext cx="5694903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Version 2 Development</a:t>
            </a:r>
            <a:endParaRPr lang="en-US" sz="3200" dirty="0"/>
          </a:p>
        </p:txBody>
      </p:sp>
      <p:pic>
        <p:nvPicPr>
          <p:cNvPr id="6" name="Picture 5" descr="JournalMap-logo-FINAL_tranparent.t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837" y="23852"/>
            <a:ext cx="3154163" cy="108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47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2CES_Screenshot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335" y="1480406"/>
            <a:ext cx="5434801" cy="441492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5634081" cy="83863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Version 2 Development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25537" y="1919466"/>
            <a:ext cx="3223455" cy="3516778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285750" indent="-285750"/>
            <a:r>
              <a:rPr lang="en-US" sz="2000" dirty="0" smtClean="0"/>
              <a:t>Online Content Entry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Simplify, speed-up article geo-tagging</a:t>
            </a:r>
          </a:p>
          <a:p>
            <a:pPr marL="285750" indent="-285750"/>
            <a:r>
              <a:rPr lang="en-US" sz="2000" dirty="0" smtClean="0"/>
              <a:t>Automated retrieval of citation information via DOI</a:t>
            </a:r>
          </a:p>
          <a:p>
            <a:pPr marL="285750" indent="-285750"/>
            <a:r>
              <a:rPr lang="en-US" sz="2000" dirty="0" smtClean="0"/>
              <a:t>Easy geo-tagging</a:t>
            </a:r>
          </a:p>
          <a:p>
            <a:pPr marL="685800" lvl="1"/>
            <a:r>
              <a:rPr lang="en-US" sz="1800" dirty="0" smtClean="0"/>
              <a:t>Geocoding services</a:t>
            </a:r>
          </a:p>
          <a:p>
            <a:pPr marL="685800" lvl="1"/>
            <a:r>
              <a:rPr lang="en-US" sz="1800" dirty="0" smtClean="0"/>
              <a:t>Location digitizing</a:t>
            </a:r>
          </a:p>
          <a:p>
            <a:pPr marL="685800" lvl="1"/>
            <a:r>
              <a:rPr lang="en-US" sz="1800" dirty="0" smtClean="0"/>
              <a:t>Coordinate correction</a:t>
            </a:r>
          </a:p>
          <a:p>
            <a:endParaRPr lang="en-US" sz="2000" dirty="0"/>
          </a:p>
        </p:txBody>
      </p:sp>
      <p:pic>
        <p:nvPicPr>
          <p:cNvPr id="6" name="Picture 5" descr="JournalMap-logo-FINAL_tranparent.t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837" y="23852"/>
            <a:ext cx="3154163" cy="108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93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99" y="132071"/>
            <a:ext cx="5773738" cy="11430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JournalMap</a:t>
            </a:r>
            <a:r>
              <a:rPr lang="en-US" sz="3200" dirty="0" smtClean="0"/>
              <a:t> Access Options</a:t>
            </a:r>
            <a:endParaRPr lang="en-US" sz="3200" dirty="0"/>
          </a:p>
        </p:txBody>
      </p:sp>
      <p:pic>
        <p:nvPicPr>
          <p:cNvPr id="4" name="Picture 3" descr="JournalMap-logo-FINAL_tranparent.ti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837" y="185652"/>
            <a:ext cx="3154163" cy="1089419"/>
          </a:xfrm>
          <a:prstGeom prst="rect">
            <a:avLst/>
          </a:prstGeom>
        </p:spPr>
      </p:pic>
      <p:sp>
        <p:nvSpPr>
          <p:cNvPr id="5" name="Magnetic Disk 4"/>
          <p:cNvSpPr/>
          <p:nvPr/>
        </p:nvSpPr>
        <p:spPr>
          <a:xfrm>
            <a:off x="285750" y="3079750"/>
            <a:ext cx="1809750" cy="1524000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JournalMap</a:t>
            </a:r>
            <a:r>
              <a:rPr lang="en-US" dirty="0" smtClean="0"/>
              <a:t> Database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3415" y="1063394"/>
            <a:ext cx="1770063" cy="1651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2791" y="1553387"/>
            <a:ext cx="1848772" cy="1467201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ounded Rectangle 11"/>
          <p:cNvSpPr/>
          <p:nvPr/>
        </p:nvSpPr>
        <p:spPr>
          <a:xfrm>
            <a:off x="4841440" y="3621543"/>
            <a:ext cx="1512647" cy="1237716"/>
          </a:xfrm>
          <a:prstGeom prst="roundRect">
            <a:avLst>
              <a:gd name="adj" fmla="val 676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Custom, Embedded Search</a:t>
            </a:r>
            <a:br>
              <a:rPr lang="en-US" dirty="0" smtClean="0"/>
            </a:br>
            <a:r>
              <a:rPr lang="en-US" dirty="0" smtClean="0"/>
              <a:t>Interface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5514" y="4860092"/>
            <a:ext cx="1613896" cy="1529487"/>
          </a:xfrm>
          <a:prstGeom prst="roundRect">
            <a:avLst>
              <a:gd name="adj" fmla="val 487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6" name="Group 15"/>
          <p:cNvGrpSpPr/>
          <p:nvPr/>
        </p:nvGrpSpPr>
        <p:grpSpPr>
          <a:xfrm>
            <a:off x="6675851" y="5161197"/>
            <a:ext cx="1486303" cy="1399510"/>
            <a:chOff x="6230938" y="4230886"/>
            <a:chExt cx="1486303" cy="1399510"/>
          </a:xfrm>
        </p:grpSpPr>
        <p:sp>
          <p:nvSpPr>
            <p:cNvPr id="14" name="Rounded Rectangle 13"/>
            <p:cNvSpPr/>
            <p:nvPr/>
          </p:nvSpPr>
          <p:spPr>
            <a:xfrm>
              <a:off x="6230938" y="4230886"/>
              <a:ext cx="1486303" cy="1399510"/>
            </a:xfrm>
            <a:prstGeom prst="roundRect">
              <a:avLst>
                <a:gd name="adj" fmla="val 10309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600" dirty="0" smtClean="0">
                  <a:solidFill>
                    <a:schemeClr val="bg1">
                      <a:lumMod val="65000"/>
                    </a:schemeClr>
                  </a:solidFill>
                </a:rPr>
                <a:t>?</a:t>
              </a:r>
              <a:endParaRPr lang="en-US" sz="9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66316" y="4691996"/>
              <a:ext cx="1283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Other…</a:t>
              </a:r>
              <a:endParaRPr lang="en-US" sz="28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167617" y="2682034"/>
            <a:ext cx="1909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JournalMap</a:t>
            </a:r>
            <a:r>
              <a:rPr lang="en-US" sz="1600" dirty="0" smtClean="0"/>
              <a:t> Website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5797414" y="3020588"/>
            <a:ext cx="2163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Embedded Map Widget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2253415" y="6373399"/>
            <a:ext cx="1647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Web Map Service</a:t>
            </a:r>
            <a:endParaRPr lang="en-US" sz="1600" dirty="0"/>
          </a:p>
        </p:txBody>
      </p:sp>
      <p:cxnSp>
        <p:nvCxnSpPr>
          <p:cNvPr id="21" name="Straight Arrow Connector 20"/>
          <p:cNvCxnSpPr>
            <a:stCxn id="5" idx="1"/>
            <a:endCxn id="6" idx="1"/>
          </p:cNvCxnSpPr>
          <p:nvPr/>
        </p:nvCxnSpPr>
        <p:spPr>
          <a:xfrm flipV="1">
            <a:off x="1190625" y="1888894"/>
            <a:ext cx="1062790" cy="1190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4"/>
            <a:endCxn id="11" idx="1"/>
          </p:cNvCxnSpPr>
          <p:nvPr/>
        </p:nvCxnSpPr>
        <p:spPr>
          <a:xfrm flipV="1">
            <a:off x="2095500" y="2286988"/>
            <a:ext cx="3837291" cy="1554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3"/>
            <a:endCxn id="13" idx="1"/>
          </p:cNvCxnSpPr>
          <p:nvPr/>
        </p:nvCxnSpPr>
        <p:spPr>
          <a:xfrm>
            <a:off x="1190625" y="4603750"/>
            <a:ext cx="1064889" cy="1021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4"/>
            <a:endCxn id="12" idx="1"/>
          </p:cNvCxnSpPr>
          <p:nvPr/>
        </p:nvCxnSpPr>
        <p:spPr>
          <a:xfrm>
            <a:off x="2095500" y="3841750"/>
            <a:ext cx="2745940" cy="398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4"/>
            <a:endCxn id="14" idx="1"/>
          </p:cNvCxnSpPr>
          <p:nvPr/>
        </p:nvCxnSpPr>
        <p:spPr>
          <a:xfrm>
            <a:off x="2095500" y="3841750"/>
            <a:ext cx="4580351" cy="20192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532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379</Words>
  <Application>Microsoft Macintosh PowerPoint</Application>
  <PresentationFormat>On-screen Show (4:3)</PresentationFormat>
  <Paragraphs>87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Geographic-based literature searching</vt:lpstr>
      <vt:lpstr>Example: Chihuahuan Desert Ecology Studies</vt:lpstr>
      <vt:lpstr>Challenge: Extracting location information from published studies</vt:lpstr>
      <vt:lpstr>Mutual Goals</vt:lpstr>
      <vt:lpstr>Automating article geo-tagging</vt:lpstr>
      <vt:lpstr>Version 2 Development</vt:lpstr>
      <vt:lpstr>Version 2 Development</vt:lpstr>
      <vt:lpstr>JournalMap Access Options</vt:lpstr>
      <vt:lpstr>JournalMap 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Jornada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Karl</dc:creator>
  <cp:lastModifiedBy>Jason Karl</cp:lastModifiedBy>
  <cp:revision>20</cp:revision>
  <dcterms:created xsi:type="dcterms:W3CDTF">2013-07-02T18:51:32Z</dcterms:created>
  <dcterms:modified xsi:type="dcterms:W3CDTF">2013-07-03T14:14:35Z</dcterms:modified>
</cp:coreProperties>
</file>